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64" r:id="rId5"/>
    <p:sldId id="259" r:id="rId6"/>
    <p:sldId id="261" r:id="rId7"/>
    <p:sldId id="262" r:id="rId8"/>
    <p:sldId id="263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5" r:id="rId17"/>
    <p:sldId id="274" r:id="rId18"/>
    <p:sldId id="266" r:id="rId19"/>
    <p:sldId id="278" r:id="rId20"/>
    <p:sldId id="279" r:id="rId21"/>
    <p:sldId id="280" r:id="rId22"/>
    <p:sldId id="281" r:id="rId23"/>
    <p:sldId id="282" r:id="rId24"/>
    <p:sldId id="286" r:id="rId25"/>
    <p:sldId id="283" r:id="rId26"/>
    <p:sldId id="285" r:id="rId27"/>
    <p:sldId id="284" r:id="rId28"/>
    <p:sldId id="287" r:id="rId29"/>
    <p:sldId id="28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5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4E912-62CA-E24B-83A3-8402B5134BA2}" type="datetimeFigureOut">
              <a:rPr lang="fr-FR" smtClean="0"/>
              <a:t>5/8/16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1F1F2-6A55-4A4D-85E5-837506BA87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145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(3/21/16 07:56) -----</a:t>
            </a:r>
          </a:p>
          <a:p>
            <a:r>
              <a:rPr lang="fr-FR"/>
              <a:t>Database already provided. </a:t>
            </a:r>
          </a:p>
          <a:p>
            <a:r>
              <a:rPr lang="fr-FR"/>
              <a:t>Contains recorded videos from surveillance camera network at the MBK shopping mall in Bangkok.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71F1F2-6A55-4A4D-85E5-837506BA872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4551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(3/21/16 08:06) -----</a:t>
            </a:r>
          </a:p>
          <a:p>
            <a:r>
              <a:rPr lang="fr-FR"/>
              <a:t>Don't go too much in the details here because the next slides do this job.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71F1F2-6A55-4A4D-85E5-837506BA872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085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s, Haut e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RESEARCH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PRESENTATION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3183506"/>
          </a:xfrm>
        </p:spPr>
        <p:txBody>
          <a:bodyPr>
            <a:normAutofit/>
          </a:bodyPr>
          <a:lstStyle/>
          <a:p>
            <a:r>
              <a:rPr lang="fr-FR" dirty="0" smtClean="0"/>
              <a:t>By Paul-Darius Sarmadi</a:t>
            </a:r>
          </a:p>
          <a:p>
            <a:r>
              <a:rPr lang="fr-FR" dirty="0" smtClean="0"/>
              <a:t>09/05/</a:t>
            </a:r>
            <a:r>
              <a:rPr lang="fr-FR" dirty="0" smtClean="0"/>
              <a:t>2016</a:t>
            </a:r>
          </a:p>
          <a:p>
            <a:endParaRPr lang="fr-FR" dirty="0"/>
          </a:p>
          <a:p>
            <a:r>
              <a:rPr lang="fr-FR" dirty="0" err="1" smtClean="0"/>
              <a:t>Committee</a:t>
            </a:r>
            <a:endParaRPr lang="fr-FR" dirty="0" smtClean="0"/>
          </a:p>
          <a:p>
            <a:r>
              <a:rPr lang="fr-FR" dirty="0"/>
              <a:t>Dr. Matthew </a:t>
            </a:r>
            <a:r>
              <a:rPr lang="fr-FR" dirty="0" err="1"/>
              <a:t>Dailey</a:t>
            </a:r>
            <a:r>
              <a:rPr lang="fr-FR" dirty="0"/>
              <a:t> (</a:t>
            </a:r>
            <a:r>
              <a:rPr lang="fr-FR" dirty="0" err="1"/>
              <a:t>Chairperson</a:t>
            </a:r>
            <a:r>
              <a:rPr lang="fr-FR" dirty="0"/>
              <a:t>) </a:t>
            </a:r>
            <a:endParaRPr lang="fr-FR" dirty="0" smtClean="0"/>
          </a:p>
          <a:p>
            <a:r>
              <a:rPr lang="fr-FR" dirty="0" smtClean="0"/>
              <a:t>Dr</a:t>
            </a:r>
            <a:r>
              <a:rPr lang="fr-FR" dirty="0"/>
              <a:t>. </a:t>
            </a:r>
            <a:r>
              <a:rPr lang="fr-FR" dirty="0" err="1"/>
              <a:t>Mongkol</a:t>
            </a:r>
            <a:r>
              <a:rPr lang="fr-FR" dirty="0"/>
              <a:t> </a:t>
            </a:r>
            <a:r>
              <a:rPr lang="fr-FR" dirty="0" err="1"/>
              <a:t>Ekpanyapong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Dr. </a:t>
            </a:r>
            <a:r>
              <a:rPr lang="fr-FR" dirty="0" err="1"/>
              <a:t>Manukid</a:t>
            </a:r>
            <a:r>
              <a:rPr lang="fr-FR" dirty="0"/>
              <a:t> </a:t>
            </a:r>
            <a:r>
              <a:rPr lang="fr-FR" dirty="0" err="1"/>
              <a:t>Parnichkun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30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neural_net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204" y="3680032"/>
            <a:ext cx="6478796" cy="317796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Learning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2200872"/>
            <a:ext cx="4797366" cy="2508784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 smtClean="0"/>
              <a:t>In « </a:t>
            </a:r>
            <a:r>
              <a:rPr lang="fr-FR" b="1" dirty="0" err="1" smtClean="0"/>
              <a:t>Deep</a:t>
            </a:r>
            <a:r>
              <a:rPr lang="fr-FR" b="1" dirty="0" smtClean="0"/>
              <a:t> </a:t>
            </a:r>
            <a:r>
              <a:rPr lang="fr-FR" b="1" dirty="0" err="1" smtClean="0"/>
              <a:t>learning</a:t>
            </a:r>
            <a:r>
              <a:rPr lang="fr-FR" b="1" dirty="0" smtClean="0"/>
              <a:t> </a:t>
            </a:r>
            <a:r>
              <a:rPr lang="fr-FR" b="1" dirty="0" err="1" smtClean="0"/>
              <a:t>methods</a:t>
            </a:r>
            <a:r>
              <a:rPr lang="fr-FR" b="1" dirty="0" smtClean="0"/>
              <a:t> and Applications »: « </a:t>
            </a:r>
            <a:r>
              <a:rPr lang="fr-FR" b="1" dirty="0" err="1"/>
              <a:t>Deep</a:t>
            </a:r>
            <a:r>
              <a:rPr lang="fr-FR" b="1" dirty="0"/>
              <a:t> </a:t>
            </a:r>
            <a:r>
              <a:rPr lang="fr-FR" b="1" dirty="0" err="1"/>
              <a:t>learning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a set of </a:t>
            </a:r>
            <a:r>
              <a:rPr lang="fr-FR" b="1" dirty="0" err="1"/>
              <a:t>algorithms</a:t>
            </a:r>
            <a:r>
              <a:rPr lang="fr-FR" b="1" dirty="0"/>
              <a:t> in machine </a:t>
            </a:r>
            <a:r>
              <a:rPr lang="fr-FR" b="1" dirty="0" err="1"/>
              <a:t>learning</a:t>
            </a:r>
            <a:r>
              <a:rPr lang="fr-FR" b="1" dirty="0"/>
              <a:t> </a:t>
            </a:r>
            <a:r>
              <a:rPr lang="fr-FR" b="1" dirty="0" err="1"/>
              <a:t>that</a:t>
            </a:r>
            <a:r>
              <a:rPr lang="fr-FR" b="1" dirty="0"/>
              <a:t> </a:t>
            </a:r>
            <a:r>
              <a:rPr lang="fr-FR" b="1" dirty="0" err="1"/>
              <a:t>attempt</a:t>
            </a:r>
            <a:r>
              <a:rPr lang="fr-FR" b="1" dirty="0"/>
              <a:t> to </a:t>
            </a:r>
            <a:r>
              <a:rPr lang="fr-FR" b="1" dirty="0" err="1"/>
              <a:t>learn</a:t>
            </a:r>
            <a:r>
              <a:rPr lang="fr-FR" b="1" dirty="0"/>
              <a:t> in multiple </a:t>
            </a:r>
            <a:r>
              <a:rPr lang="fr-FR" b="1" dirty="0" err="1"/>
              <a:t>levels</a:t>
            </a:r>
            <a:r>
              <a:rPr lang="fr-FR" b="1" dirty="0"/>
              <a:t>, </a:t>
            </a:r>
            <a:r>
              <a:rPr lang="fr-FR" b="1" dirty="0" err="1"/>
              <a:t>corresponding</a:t>
            </a:r>
            <a:r>
              <a:rPr lang="fr-FR" b="1" dirty="0"/>
              <a:t> to </a:t>
            </a:r>
            <a:r>
              <a:rPr lang="fr-FR" b="1" dirty="0" err="1"/>
              <a:t>different</a:t>
            </a:r>
            <a:r>
              <a:rPr lang="fr-FR" b="1" dirty="0"/>
              <a:t> </a:t>
            </a:r>
            <a:r>
              <a:rPr lang="fr-FR" b="1" dirty="0" err="1"/>
              <a:t>levels</a:t>
            </a:r>
            <a:r>
              <a:rPr lang="fr-FR" b="1" dirty="0"/>
              <a:t> of abstraction. It </a:t>
            </a:r>
            <a:r>
              <a:rPr lang="fr-FR" b="1" dirty="0" err="1" smtClean="0"/>
              <a:t>typically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b="1" dirty="0" smtClean="0"/>
              <a:t>uses </a:t>
            </a:r>
            <a:r>
              <a:rPr lang="fr-FR" b="1" dirty="0" err="1" smtClean="0"/>
              <a:t>artificial</a:t>
            </a:r>
            <a:r>
              <a:rPr lang="fr-FR" b="1" dirty="0" smtClean="0"/>
              <a:t> </a:t>
            </a:r>
            <a:r>
              <a:rPr lang="fr-FR" b="1" dirty="0"/>
              <a:t>neural 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b="1" dirty="0" smtClean="0"/>
              <a:t>networks. » </a:t>
            </a:r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1" y="648866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400" dirty="0" err="1" smtClean="0"/>
              <a:t>Representation</a:t>
            </a:r>
            <a:r>
              <a:rPr lang="fr-FR" sz="1400" dirty="0" smtClean="0"/>
              <a:t> </a:t>
            </a:r>
            <a:r>
              <a:rPr lang="fr-FR" sz="1400" dirty="0" err="1" smtClean="0"/>
              <a:t>extracted</a:t>
            </a:r>
            <a:r>
              <a:rPr lang="fr-FR" sz="1400" dirty="0" smtClean="0"/>
              <a:t> </a:t>
            </a:r>
            <a:r>
              <a:rPr lang="fr-FR" sz="1400" dirty="0" err="1" smtClean="0"/>
              <a:t>from</a:t>
            </a:r>
            <a:r>
              <a:rPr lang="fr-FR" sz="1400" dirty="0" smtClean="0"/>
              <a:t> cs231n.gitub.io 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49240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Convolutional</a:t>
            </a:r>
            <a:r>
              <a:rPr lang="fr-FR" dirty="0" smtClean="0"/>
              <a:t>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>
            <a:normAutofit/>
          </a:bodyPr>
          <a:lstStyle/>
          <a:p>
            <a:r>
              <a:rPr lang="fr-FR" dirty="0" err="1"/>
              <a:t>C</a:t>
            </a:r>
            <a:r>
              <a:rPr lang="fr-FR" dirty="0" err="1" smtClean="0"/>
              <a:t>onnect</a:t>
            </a:r>
            <a:r>
              <a:rPr lang="fr-FR" dirty="0" smtClean="0"/>
              <a:t> </a:t>
            </a:r>
            <a:r>
              <a:rPr lang="fr-FR" dirty="0" err="1"/>
              <a:t>only</a:t>
            </a:r>
            <a:r>
              <a:rPr lang="fr-FR" dirty="0"/>
              <a:t> adjacent </a:t>
            </a:r>
            <a:r>
              <a:rPr lang="fr-FR" dirty="0" err="1"/>
              <a:t>neurons</a:t>
            </a:r>
            <a:r>
              <a:rPr lang="fr-FR" dirty="0"/>
              <a:t> of a layer to the </a:t>
            </a:r>
            <a:r>
              <a:rPr lang="fr-FR" dirty="0" err="1"/>
              <a:t>next</a:t>
            </a:r>
            <a:r>
              <a:rPr lang="fr-FR" dirty="0"/>
              <a:t> one, </a:t>
            </a:r>
            <a:r>
              <a:rPr lang="fr-FR" dirty="0" err="1"/>
              <a:t>whereas</a:t>
            </a:r>
            <a:r>
              <a:rPr lang="fr-FR" dirty="0"/>
              <a:t>, standard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connect</a:t>
            </a:r>
            <a:r>
              <a:rPr lang="fr-FR" dirty="0"/>
              <a:t> all the </a:t>
            </a:r>
            <a:r>
              <a:rPr lang="fr-FR" dirty="0" err="1"/>
              <a:t>neurons</a:t>
            </a:r>
            <a:r>
              <a:rPr lang="fr-FR" dirty="0"/>
              <a:t> of a layer to the </a:t>
            </a:r>
            <a:r>
              <a:rPr lang="fr-FR" dirty="0" err="1"/>
              <a:t>next</a:t>
            </a:r>
            <a:r>
              <a:rPr lang="fr-FR" dirty="0"/>
              <a:t> one</a:t>
            </a:r>
            <a:r>
              <a:rPr lang="fr-FR" dirty="0" smtClean="0"/>
              <a:t>.</a:t>
            </a:r>
          </a:p>
          <a:p>
            <a:r>
              <a:rPr lang="fr-FR" dirty="0"/>
              <a:t>A</a:t>
            </a:r>
            <a:r>
              <a:rPr lang="fr-FR" dirty="0" smtClean="0"/>
              <a:t> </a:t>
            </a:r>
            <a:r>
              <a:rPr lang="fr-FR" dirty="0" err="1"/>
              <a:t>subsampling</a:t>
            </a:r>
            <a:r>
              <a:rPr lang="fr-FR" dirty="0"/>
              <a:t> of the </a:t>
            </a:r>
            <a:r>
              <a:rPr lang="fr-FR" dirty="0" err="1"/>
              <a:t>convolutional</a:t>
            </a:r>
            <a:r>
              <a:rPr lang="fr-FR" dirty="0"/>
              <a:t> layer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</a:t>
            </a:r>
            <a:r>
              <a:rPr lang="fr-FR" dirty="0" smtClean="0"/>
              <a:t> </a:t>
            </a:r>
          </a:p>
          <a:p>
            <a:r>
              <a:rPr lang="fr-FR" dirty="0" err="1" smtClean="0"/>
              <a:t>Finally</a:t>
            </a:r>
            <a:r>
              <a:rPr lang="fr-FR" dirty="0" smtClean="0"/>
              <a:t>, </a:t>
            </a:r>
            <a:r>
              <a:rPr lang="fr-FR" dirty="0" err="1" smtClean="0"/>
              <a:t>generally</a:t>
            </a:r>
            <a:r>
              <a:rPr lang="fr-FR" dirty="0" smtClean="0"/>
              <a:t>, </a:t>
            </a:r>
            <a:r>
              <a:rPr lang="fr-FR" dirty="0"/>
              <a:t>standard </a:t>
            </a:r>
            <a:r>
              <a:rPr lang="fr-FR" dirty="0" err="1"/>
              <a:t>fully-connected</a:t>
            </a:r>
            <a:r>
              <a:rPr lang="fr-FR" dirty="0"/>
              <a:t> </a:t>
            </a:r>
            <a:r>
              <a:rPr lang="fr-FR" dirty="0" err="1" smtClean="0"/>
              <a:t>layers</a:t>
            </a:r>
            <a:r>
              <a:rPr lang="fr-FR" dirty="0"/>
              <a:t>.</a:t>
            </a:r>
          </a:p>
        </p:txBody>
      </p:sp>
      <p:pic>
        <p:nvPicPr>
          <p:cNvPr id="5" name="Image 4" descr="conv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9128"/>
            <a:ext cx="9144000" cy="42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2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Convolutional</a:t>
            </a:r>
            <a:r>
              <a:rPr lang="fr-FR" dirty="0" smtClean="0"/>
              <a:t>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>
            <a:normAutofit/>
          </a:bodyPr>
          <a:lstStyle/>
          <a:p>
            <a:r>
              <a:rPr lang="fr-FR" dirty="0" err="1"/>
              <a:t>C</a:t>
            </a:r>
            <a:r>
              <a:rPr lang="fr-FR" dirty="0" err="1" smtClean="0"/>
              <a:t>onnect</a:t>
            </a:r>
            <a:r>
              <a:rPr lang="fr-FR" dirty="0" smtClean="0"/>
              <a:t> </a:t>
            </a:r>
            <a:r>
              <a:rPr lang="fr-FR" dirty="0" err="1"/>
              <a:t>only</a:t>
            </a:r>
            <a:r>
              <a:rPr lang="fr-FR" dirty="0"/>
              <a:t> adjacent </a:t>
            </a:r>
            <a:r>
              <a:rPr lang="fr-FR" dirty="0" err="1"/>
              <a:t>neurons</a:t>
            </a:r>
            <a:r>
              <a:rPr lang="fr-FR" dirty="0"/>
              <a:t> of a layer to the </a:t>
            </a:r>
            <a:r>
              <a:rPr lang="fr-FR" dirty="0" err="1"/>
              <a:t>next</a:t>
            </a:r>
            <a:r>
              <a:rPr lang="fr-FR" dirty="0"/>
              <a:t> one, </a:t>
            </a:r>
            <a:r>
              <a:rPr lang="fr-FR" dirty="0" err="1"/>
              <a:t>whereas</a:t>
            </a:r>
            <a:r>
              <a:rPr lang="fr-FR" dirty="0"/>
              <a:t>, standard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connect</a:t>
            </a:r>
            <a:r>
              <a:rPr lang="fr-FR" dirty="0"/>
              <a:t> all the </a:t>
            </a:r>
            <a:r>
              <a:rPr lang="fr-FR" dirty="0" err="1"/>
              <a:t>neurons</a:t>
            </a:r>
            <a:r>
              <a:rPr lang="fr-FR" dirty="0"/>
              <a:t> of a layer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smtClean="0"/>
              <a:t>one.</a:t>
            </a:r>
            <a:endParaRPr lang="fr-FR" dirty="0"/>
          </a:p>
        </p:txBody>
      </p:sp>
      <p:pic>
        <p:nvPicPr>
          <p:cNvPr id="4" name="Image 3" descr="con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046" y="1488141"/>
            <a:ext cx="4696150" cy="53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9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Convolutional</a:t>
            </a:r>
            <a:r>
              <a:rPr lang="fr-FR" dirty="0" smtClean="0"/>
              <a:t>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>
            <a:normAutofit/>
          </a:bodyPr>
          <a:lstStyle/>
          <a:p>
            <a:r>
              <a:rPr lang="fr-FR" dirty="0" err="1" smtClean="0"/>
              <a:t>Then</a:t>
            </a:r>
            <a:r>
              <a:rPr lang="fr-FR" dirty="0" smtClean="0"/>
              <a:t>, a </a:t>
            </a:r>
            <a:r>
              <a:rPr lang="fr-FR" dirty="0" err="1"/>
              <a:t>subsampling</a:t>
            </a:r>
            <a:r>
              <a:rPr lang="fr-FR" dirty="0"/>
              <a:t> of the </a:t>
            </a:r>
            <a:r>
              <a:rPr lang="fr-FR" dirty="0" err="1"/>
              <a:t>convolutional</a:t>
            </a:r>
            <a:r>
              <a:rPr lang="fr-FR" dirty="0"/>
              <a:t> layer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.</a:t>
            </a:r>
            <a:endParaRPr lang="fr-FR" dirty="0" smtClean="0"/>
          </a:p>
        </p:txBody>
      </p:sp>
      <p:pic>
        <p:nvPicPr>
          <p:cNvPr id="4" name="Image 3" descr="conv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86" y="1674728"/>
            <a:ext cx="7084060" cy="52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Convolutional</a:t>
            </a:r>
            <a:r>
              <a:rPr lang="fr-FR" dirty="0" smtClean="0"/>
              <a:t>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>
            <a:normAutofit/>
          </a:bodyPr>
          <a:lstStyle/>
          <a:p>
            <a:r>
              <a:rPr lang="fr-FR" dirty="0" err="1" smtClean="0"/>
              <a:t>Finally</a:t>
            </a:r>
            <a:r>
              <a:rPr lang="fr-FR" dirty="0" smtClean="0"/>
              <a:t>, standard </a:t>
            </a:r>
            <a:r>
              <a:rPr lang="fr-FR" dirty="0" err="1"/>
              <a:t>fully-connected</a:t>
            </a:r>
            <a:r>
              <a:rPr lang="fr-FR" dirty="0"/>
              <a:t> </a:t>
            </a:r>
            <a:r>
              <a:rPr lang="fr-FR" dirty="0" err="1" smtClean="0"/>
              <a:t>layers</a:t>
            </a:r>
            <a:r>
              <a:rPr lang="fr-FR" dirty="0"/>
              <a:t> </a:t>
            </a:r>
            <a:r>
              <a:rPr lang="fr-FR" dirty="0" smtClean="0"/>
              <a:t>are </a:t>
            </a:r>
            <a:r>
              <a:rPr lang="fr-FR" dirty="0" err="1" smtClean="0"/>
              <a:t>applied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4" name="Image 3" descr="conv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53" y="3423843"/>
            <a:ext cx="9154453" cy="29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0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DL for face recognition: </a:t>
            </a:r>
            <a:r>
              <a:rPr lang="fr-FR" dirty="0" err="1" smtClean="0"/>
              <a:t>Two</a:t>
            </a:r>
            <a:r>
              <a:rPr lang="fr-FR" dirty="0" smtClean="0"/>
              <a:t> main </a:t>
            </a:r>
            <a:r>
              <a:rPr lang="fr-FR" dirty="0" err="1" smtClean="0"/>
              <a:t>methodologies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>
            <a:normAutofit/>
          </a:bodyPr>
          <a:lstStyle/>
          <a:p>
            <a:r>
              <a:rPr lang="fr-FR" dirty="0"/>
              <a:t>Recognition by </a:t>
            </a:r>
            <a:r>
              <a:rPr lang="fr-FR" dirty="0" err="1"/>
              <a:t>person</a:t>
            </a:r>
            <a:r>
              <a:rPr lang="fr-FR" dirty="0"/>
              <a:t> </a:t>
            </a:r>
            <a:r>
              <a:rPr lang="fr-FR" dirty="0" smtClean="0"/>
              <a:t>identification.</a:t>
            </a:r>
            <a:r>
              <a:rPr lang="fr-FR" dirty="0"/>
              <a:t> </a:t>
            </a:r>
            <a:r>
              <a:rPr lang="fr-FR" dirty="0" smtClean="0"/>
              <a:t>A </a:t>
            </a:r>
            <a:r>
              <a:rPr lang="fr-FR" dirty="0"/>
              <a:t>network </a:t>
            </a:r>
            <a:r>
              <a:rPr lang="fr-FR" dirty="0" err="1"/>
              <a:t>takes</a:t>
            </a:r>
            <a:r>
              <a:rPr lang="fr-FR" dirty="0"/>
              <a:t> an image as an input and </a:t>
            </a:r>
            <a:r>
              <a:rPr lang="fr-FR" dirty="0" err="1"/>
              <a:t>returns</a:t>
            </a:r>
            <a:r>
              <a:rPr lang="fr-FR" dirty="0"/>
              <a:t> a label </a:t>
            </a:r>
            <a:r>
              <a:rPr lang="fr-FR" dirty="0" err="1"/>
              <a:t>that</a:t>
            </a:r>
            <a:r>
              <a:rPr lang="fr-FR" dirty="0"/>
              <a:t> identifies one and </a:t>
            </a:r>
            <a:r>
              <a:rPr lang="fr-FR" dirty="0" err="1"/>
              <a:t>only</a:t>
            </a:r>
            <a:r>
              <a:rPr lang="fr-FR" dirty="0"/>
              <a:t> one </a:t>
            </a:r>
            <a:r>
              <a:rPr lang="fr-FR" dirty="0" err="1"/>
              <a:t>person</a:t>
            </a:r>
            <a:r>
              <a:rPr lang="fr-FR" dirty="0"/>
              <a:t> as an output. </a:t>
            </a:r>
            <a:endParaRPr lang="fr-FR" dirty="0" smtClean="0"/>
          </a:p>
          <a:p>
            <a:r>
              <a:rPr lang="fr-FR" dirty="0"/>
              <a:t>Recognition by </a:t>
            </a:r>
            <a:r>
              <a:rPr lang="fr-FR" dirty="0" err="1"/>
              <a:t>comparison</a:t>
            </a:r>
            <a:r>
              <a:rPr lang="fr-FR" dirty="0" smtClean="0"/>
              <a:t>.</a:t>
            </a:r>
            <a:r>
              <a:rPr lang="fr-FR" dirty="0"/>
              <a:t> </a:t>
            </a:r>
            <a:r>
              <a:rPr lang="fr-FR" dirty="0" smtClean="0"/>
              <a:t>A network </a:t>
            </a:r>
            <a:r>
              <a:rPr lang="fr-FR" dirty="0" err="1" smtClean="0"/>
              <a:t>takes</a:t>
            </a:r>
            <a:r>
              <a:rPr lang="fr-FR" dirty="0" smtClean="0"/>
              <a:t> a pair of images as an input and “</a:t>
            </a:r>
            <a:r>
              <a:rPr lang="fr-FR" dirty="0"/>
              <a:t>1” if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represent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— in </a:t>
            </a:r>
            <a:r>
              <a:rPr lang="fr-FR" dirty="0" err="1"/>
              <a:t>our</a:t>
            </a:r>
            <a:r>
              <a:rPr lang="fr-FR" dirty="0"/>
              <a:t> case, the face of a </a:t>
            </a:r>
            <a:r>
              <a:rPr lang="fr-FR" dirty="0" err="1"/>
              <a:t>person</a:t>
            </a:r>
            <a:r>
              <a:rPr lang="fr-FR" dirty="0"/>
              <a:t> — and “0” </a:t>
            </a:r>
            <a:r>
              <a:rPr lang="fr-FR" dirty="0" err="1"/>
              <a:t>otherwise</a:t>
            </a:r>
            <a:r>
              <a:rPr lang="fr-FR" dirty="0"/>
              <a:t>. 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160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Recognition by </a:t>
            </a:r>
            <a:r>
              <a:rPr lang="fr-FR" dirty="0" err="1" smtClean="0"/>
              <a:t>person</a:t>
            </a:r>
            <a:r>
              <a:rPr lang="fr-FR" dirty="0" smtClean="0"/>
              <a:t> identification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Image 3" descr="lene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0738"/>
            <a:ext cx="9144000" cy="268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7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Recognition by </a:t>
            </a:r>
            <a:r>
              <a:rPr lang="fr-FR" dirty="0" err="1" smtClean="0"/>
              <a:t>comparison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 descr="siame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90" y="2424535"/>
            <a:ext cx="5665173" cy="429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1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Methodology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46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0160" y="643310"/>
            <a:ext cx="3635375" cy="2209800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Design of the final </a:t>
            </a:r>
            <a:r>
              <a:rPr lang="fr-FR" dirty="0" err="1" smtClean="0">
                <a:solidFill>
                  <a:schemeClr val="bg1"/>
                </a:solidFill>
              </a:rPr>
              <a:t>product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desig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604" y="0"/>
            <a:ext cx="2304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45140"/>
            <a:ext cx="8229600" cy="2424953"/>
          </a:xfrm>
        </p:spPr>
        <p:txBody>
          <a:bodyPr/>
          <a:lstStyle/>
          <a:p>
            <a:r>
              <a:rPr lang="fr-FR" dirty="0" smtClean="0"/>
              <a:t>PROPOSAL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500" b="1" dirty="0" smtClean="0"/>
              <a:t>DEEP LEARNING FOR</a:t>
            </a:r>
          </a:p>
          <a:p>
            <a:pPr marL="0" indent="0">
              <a:buNone/>
            </a:pPr>
            <a:r>
              <a:rPr lang="fr-FR" sz="3500" b="1" dirty="0" smtClean="0"/>
              <a:t>     IMAGE RECOGNITION</a:t>
            </a:r>
          </a:p>
          <a:p>
            <a:pPr marL="0" indent="0">
              <a:buNone/>
            </a:pPr>
            <a:r>
              <a:rPr lang="fr-FR" sz="3500" b="1" dirty="0"/>
              <a:t> </a:t>
            </a:r>
            <a:r>
              <a:rPr lang="fr-FR" sz="3500" b="1" dirty="0" smtClean="0"/>
              <a:t>         IN SURVEILLANCE VIDEOS</a:t>
            </a:r>
            <a:endParaRPr lang="fr-FR" sz="3500" b="1" dirty="0"/>
          </a:p>
        </p:txBody>
      </p:sp>
    </p:spTree>
    <p:extLst>
      <p:ext uri="{BB962C8B-B14F-4D97-AF65-F5344CB8AC3E}">
        <p14:creationId xmlns:p14="http://schemas.microsoft.com/office/powerpoint/2010/main" val="35194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0160" y="643310"/>
            <a:ext cx="3635375" cy="2209800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Solution Design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desig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604" y="0"/>
            <a:ext cx="2304102" cy="6858000"/>
          </a:xfrm>
          <a:prstGeom prst="rect">
            <a:avLst/>
          </a:prstGeom>
        </p:spPr>
      </p:pic>
      <p:pic>
        <p:nvPicPr>
          <p:cNvPr id="5" name="Image 4" descr="methodolog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25" y="0"/>
            <a:ext cx="4031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9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Database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database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for the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set of 14 </a:t>
            </a:r>
            <a:r>
              <a:rPr lang="fr-FR" dirty="0" err="1"/>
              <a:t>videos</a:t>
            </a:r>
            <a:r>
              <a:rPr lang="fr-FR" dirty="0"/>
              <a:t> </a:t>
            </a:r>
            <a:r>
              <a:rPr lang="fr-FR" dirty="0" err="1"/>
              <a:t>recorded</a:t>
            </a:r>
            <a:r>
              <a:rPr lang="fr-FR" dirty="0"/>
              <a:t> in the MBK Shopping Center of Bangkok. </a:t>
            </a:r>
            <a:endParaRPr lang="fr-FR" dirty="0" smtClean="0"/>
          </a:p>
          <a:p>
            <a:r>
              <a:rPr lang="fr-FR" dirty="0" smtClean="0"/>
              <a:t>Duration </a:t>
            </a:r>
            <a:r>
              <a:rPr lang="fr-FR" dirty="0"/>
              <a:t>of the </a:t>
            </a:r>
            <a:r>
              <a:rPr lang="fr-FR" dirty="0" err="1"/>
              <a:t>videos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variable, </a:t>
            </a:r>
            <a:r>
              <a:rPr lang="fr-FR" dirty="0" err="1"/>
              <a:t>from</a:t>
            </a:r>
            <a:r>
              <a:rPr lang="fr-FR" dirty="0"/>
              <a:t> a minute to </a:t>
            </a:r>
            <a:r>
              <a:rPr lang="fr-FR" dirty="0" err="1"/>
              <a:t>around</a:t>
            </a:r>
            <a:r>
              <a:rPr lang="fr-FR" dirty="0"/>
              <a:t> 3 minutes and 30 </a:t>
            </a:r>
            <a:r>
              <a:rPr lang="fr-FR" dirty="0" smtClean="0"/>
              <a:t>seconds.</a:t>
            </a:r>
          </a:p>
          <a:p>
            <a:r>
              <a:rPr lang="fr-FR" dirty="0" err="1" smtClean="0"/>
              <a:t>Three</a:t>
            </a:r>
            <a:r>
              <a:rPr lang="fr-FR" dirty="0" smtClean="0"/>
              <a:t> </a:t>
            </a:r>
            <a:r>
              <a:rPr lang="fr-FR" dirty="0"/>
              <a:t>of the </a:t>
            </a:r>
            <a:r>
              <a:rPr lang="fr-FR" dirty="0" err="1"/>
              <a:t>researchers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laboratory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in the </a:t>
            </a:r>
            <a:r>
              <a:rPr lang="fr-FR" dirty="0" err="1"/>
              <a:t>videos</a:t>
            </a:r>
            <a:r>
              <a:rPr lang="fr-FR" dirty="0"/>
              <a:t>, </a:t>
            </a:r>
            <a:r>
              <a:rPr lang="fr-FR" dirty="0" err="1"/>
              <a:t>walking</a:t>
            </a:r>
            <a:r>
              <a:rPr lang="fr-FR" dirty="0"/>
              <a:t> in the </a:t>
            </a:r>
            <a:r>
              <a:rPr lang="fr-FR" dirty="0" err="1"/>
              <a:t>mall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person</a:t>
            </a:r>
            <a:r>
              <a:rPr lang="fr-FR" dirty="0"/>
              <a:t>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986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Raw</a:t>
            </a:r>
            <a:r>
              <a:rPr lang="fr-FR" dirty="0" smtClean="0"/>
              <a:t> </a:t>
            </a:r>
            <a:r>
              <a:rPr lang="fr-FR" dirty="0" err="1" smtClean="0"/>
              <a:t>Database</a:t>
            </a:r>
            <a:r>
              <a:rPr lang="fr-FR" dirty="0" smtClean="0"/>
              <a:t> of faces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Screen Shot 2016-03-20 at 20.25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0094"/>
            <a:ext cx="9144000" cy="2290772"/>
          </a:xfrm>
          <a:prstGeom prst="rect">
            <a:avLst/>
          </a:prstGeom>
        </p:spPr>
      </p:pic>
      <p:pic>
        <p:nvPicPr>
          <p:cNvPr id="6" name="Image 5" descr="fac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29" y="4412068"/>
            <a:ext cx="2350509" cy="2350509"/>
          </a:xfrm>
          <a:prstGeom prst="rect">
            <a:avLst/>
          </a:prstGeom>
        </p:spPr>
      </p:pic>
      <p:pic>
        <p:nvPicPr>
          <p:cNvPr id="7" name="Image 6" descr="face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381" y="4405319"/>
            <a:ext cx="2357258" cy="235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2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Caffe</a:t>
            </a:r>
            <a:endParaRPr lang="fr-FR" dirty="0"/>
          </a:p>
        </p:txBody>
      </p:sp>
      <p:pic>
        <p:nvPicPr>
          <p:cNvPr id="4" name="Image 3" descr="logr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41" y="1992104"/>
            <a:ext cx="3048000" cy="4216400"/>
          </a:xfrm>
          <a:prstGeom prst="rect">
            <a:avLst/>
          </a:prstGeom>
        </p:spPr>
      </p:pic>
      <p:pic>
        <p:nvPicPr>
          <p:cNvPr id="7" name="Image 6" descr="logregfi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847" y="1587660"/>
            <a:ext cx="2748527" cy="505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0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Models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 in </a:t>
            </a:r>
            <a:r>
              <a:rPr lang="fr-FR" dirty="0" err="1" smtClean="0"/>
              <a:t>particular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studied</a:t>
            </a:r>
            <a:r>
              <a:rPr lang="fr-FR" dirty="0" smtClean="0"/>
              <a:t>.</a:t>
            </a:r>
          </a:p>
          <a:p>
            <a:r>
              <a:rPr lang="fr-FR" dirty="0" smtClean="0"/>
              <a:t>Direct face identification.</a:t>
            </a:r>
          </a:p>
          <a:p>
            <a:r>
              <a:rPr lang="fr-FR" dirty="0" smtClean="0"/>
              <a:t>Identification by </a:t>
            </a:r>
            <a:r>
              <a:rPr lang="fr-FR" dirty="0" err="1"/>
              <a:t>c</a:t>
            </a:r>
            <a:r>
              <a:rPr lang="fr-FR" dirty="0" err="1" smtClean="0"/>
              <a:t>omparison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703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Training and </a:t>
            </a:r>
            <a:r>
              <a:rPr lang="fr-FR" dirty="0" err="1" smtClean="0"/>
              <a:t>Testing</a:t>
            </a:r>
            <a:r>
              <a:rPr lang="fr-FR" dirty="0" smtClean="0"/>
              <a:t> files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Structure of </a:t>
            </a:r>
            <a:r>
              <a:rPr lang="fr-FR" dirty="0" err="1" smtClean="0"/>
              <a:t>train.txt</a:t>
            </a:r>
            <a:r>
              <a:rPr lang="fr-FR" dirty="0" smtClean="0"/>
              <a:t> and </a:t>
            </a:r>
            <a:r>
              <a:rPr lang="fr-FR" dirty="0" err="1" smtClean="0"/>
              <a:t>test.txt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r>
              <a:rPr lang="fr-FR" dirty="0" smtClean="0"/>
              <a:t>/</a:t>
            </a:r>
            <a:r>
              <a:rPr lang="fr-FR" dirty="0" err="1"/>
              <a:t>adress</a:t>
            </a:r>
            <a:r>
              <a:rPr lang="fr-FR" dirty="0"/>
              <a:t>/of/the/training/image1.jpg </a:t>
            </a:r>
            <a:r>
              <a:rPr lang="fr-FR" dirty="0" smtClean="0"/>
              <a:t>label1</a:t>
            </a:r>
            <a:br>
              <a:rPr lang="fr-FR" dirty="0" smtClean="0"/>
            </a:br>
            <a:r>
              <a:rPr lang="fr-FR" dirty="0" smtClean="0"/>
              <a:t>/</a:t>
            </a:r>
            <a:r>
              <a:rPr lang="fr-FR" dirty="0" err="1"/>
              <a:t>adress</a:t>
            </a:r>
            <a:r>
              <a:rPr lang="fr-FR" dirty="0"/>
              <a:t>/of/the/training/image2.jpg label2 ...</a:t>
            </a:r>
            <a:br>
              <a:rPr lang="fr-FR" dirty="0"/>
            </a:br>
            <a:r>
              <a:rPr lang="fr-FR" dirty="0"/>
              <a:t>/</a:t>
            </a:r>
            <a:r>
              <a:rPr lang="fr-FR" dirty="0" err="1"/>
              <a:t>adress</a:t>
            </a:r>
            <a:r>
              <a:rPr lang="fr-FR" dirty="0"/>
              <a:t>/of/the/training/</a:t>
            </a:r>
            <a:r>
              <a:rPr lang="fr-FR" dirty="0" err="1"/>
              <a:t>imageN.jpg</a:t>
            </a:r>
            <a:r>
              <a:rPr lang="fr-FR" dirty="0"/>
              <a:t> </a:t>
            </a:r>
            <a:r>
              <a:rPr lang="fr-FR" dirty="0" err="1"/>
              <a:t>labelN</a:t>
            </a:r>
            <a:r>
              <a:rPr lang="fr-FR" dirty="0"/>
              <a:t> </a:t>
            </a:r>
            <a:endParaRPr lang="fr-FR" dirty="0" smtClean="0"/>
          </a:p>
          <a:p>
            <a:r>
              <a:rPr lang="fr-FR" dirty="0" err="1" smtClean="0"/>
              <a:t>Particular</a:t>
            </a:r>
            <a:r>
              <a:rPr lang="fr-FR" dirty="0" smtClean="0"/>
              <a:t> case of </a:t>
            </a:r>
            <a:r>
              <a:rPr lang="fr-FR" dirty="0" err="1" smtClean="0"/>
              <a:t>comparison</a:t>
            </a:r>
            <a:r>
              <a:rPr lang="fr-FR" dirty="0" smtClean="0"/>
              <a:t> networks.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two</a:t>
            </a:r>
            <a:r>
              <a:rPr lang="fr-FR" dirty="0" smtClean="0"/>
              <a:t> files train1.txt and train2.txt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643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Output &amp; </a:t>
            </a:r>
            <a:r>
              <a:rPr lang="fr-FR" dirty="0" err="1" smtClean="0"/>
              <a:t>Testing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3718603"/>
          </a:xfrm>
        </p:spPr>
        <p:txBody>
          <a:bodyPr>
            <a:normAutofit/>
          </a:bodyPr>
          <a:lstStyle/>
          <a:p>
            <a:r>
              <a:rPr lang="fr-FR" dirty="0" smtClean="0"/>
              <a:t>Person identification: The output </a:t>
            </a:r>
            <a:r>
              <a:rPr lang="fr-FR" dirty="0" err="1" smtClean="0"/>
              <a:t>is</a:t>
            </a:r>
            <a:r>
              <a:rPr lang="fr-FR" dirty="0" smtClean="0"/>
              <a:t> a label. </a:t>
            </a:r>
            <a:r>
              <a:rPr lang="fr-FR" dirty="0" err="1" smtClean="0"/>
              <a:t>Accurracy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easy</a:t>
            </a:r>
            <a:r>
              <a:rPr lang="fr-FR" dirty="0" smtClean="0"/>
              <a:t> to </a:t>
            </a:r>
            <a:r>
              <a:rPr lang="fr-FR" dirty="0" err="1" smtClean="0"/>
              <a:t>compute</a:t>
            </a:r>
            <a:r>
              <a:rPr lang="fr-FR" dirty="0" smtClean="0"/>
              <a:t>.</a:t>
            </a:r>
          </a:p>
          <a:p>
            <a:r>
              <a:rPr lang="fr-FR" dirty="0" smtClean="0"/>
              <a:t>Identification by </a:t>
            </a:r>
            <a:r>
              <a:rPr lang="fr-FR" dirty="0" err="1" smtClean="0"/>
              <a:t>comparison</a:t>
            </a:r>
            <a:r>
              <a:rPr lang="fr-FR" dirty="0"/>
              <a:t>:</a:t>
            </a:r>
            <a:r>
              <a:rPr lang="fr-FR" dirty="0" smtClean="0"/>
              <a:t> The output </a:t>
            </a:r>
            <a:r>
              <a:rPr lang="fr-FR" dirty="0" err="1" smtClean="0"/>
              <a:t>is</a:t>
            </a:r>
            <a:r>
              <a:rPr lang="fr-FR" dirty="0" smtClean="0"/>
              <a:t> an </a:t>
            </a:r>
            <a:r>
              <a:rPr lang="fr-FR" dirty="0" err="1" smtClean="0"/>
              <a:t>energy</a:t>
            </a:r>
            <a:r>
              <a:rPr lang="fr-FR" dirty="0" smtClean="0"/>
              <a:t>.</a:t>
            </a:r>
          </a:p>
          <a:p>
            <a:pPr lvl="1"/>
            <a:r>
              <a:rPr lang="fr-FR" dirty="0"/>
              <a:t>H</a:t>
            </a:r>
            <a:r>
              <a:rPr lang="fr-FR" dirty="0" smtClean="0"/>
              <a:t>igh </a:t>
            </a:r>
            <a:r>
              <a:rPr lang="fr-FR" dirty="0"/>
              <a:t>for </a:t>
            </a:r>
            <a:r>
              <a:rPr lang="fr-FR" dirty="0" err="1"/>
              <a:t>two</a:t>
            </a:r>
            <a:r>
              <a:rPr lang="fr-FR" dirty="0"/>
              <a:t> images </a:t>
            </a:r>
            <a:r>
              <a:rPr lang="fr-FR" dirty="0" err="1"/>
              <a:t>representing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people and </a:t>
            </a:r>
            <a:r>
              <a:rPr lang="fr-FR" dirty="0" err="1"/>
              <a:t>l</a:t>
            </a:r>
            <a:r>
              <a:rPr lang="fr-FR" dirty="0" err="1" smtClean="0"/>
              <a:t>ow</a:t>
            </a:r>
            <a:r>
              <a:rPr lang="fr-FR" dirty="0" smtClean="0"/>
              <a:t> </a:t>
            </a:r>
            <a:r>
              <a:rPr lang="fr-FR" dirty="0" err="1" smtClean="0"/>
              <a:t>otherwise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A </a:t>
            </a:r>
            <a:r>
              <a:rPr lang="fr-FR" dirty="0" err="1"/>
              <a:t>threshold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has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determined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classification possible </a:t>
            </a:r>
            <a:r>
              <a:rPr lang="fr-FR" dirty="0" err="1"/>
              <a:t>with</a:t>
            </a:r>
            <a:r>
              <a:rPr lang="fr-FR" dirty="0"/>
              <a:t> the network. </a:t>
            </a:r>
            <a:endParaRPr lang="fr-FR" dirty="0" smtClean="0"/>
          </a:p>
          <a:p>
            <a:pPr lvl="1"/>
            <a:r>
              <a:rPr lang="fr-FR" dirty="0" err="1" smtClean="0"/>
              <a:t>Then</a:t>
            </a:r>
            <a:r>
              <a:rPr lang="fr-FR" dirty="0" smtClean="0"/>
              <a:t> a script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written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pycaffe</a:t>
            </a:r>
            <a:r>
              <a:rPr lang="fr-FR" dirty="0" smtClean="0"/>
              <a:t> to </a:t>
            </a:r>
            <a:r>
              <a:rPr lang="fr-FR" dirty="0" err="1" smtClean="0"/>
              <a:t>compute</a:t>
            </a:r>
            <a:r>
              <a:rPr lang="fr-FR" dirty="0" smtClean="0"/>
              <a:t> the </a:t>
            </a:r>
            <a:r>
              <a:rPr lang="fr-FR" dirty="0" err="1" smtClean="0"/>
              <a:t>accurracy</a:t>
            </a:r>
            <a:r>
              <a:rPr lang="fr-FR" dirty="0" smtClean="0"/>
              <a:t>.</a:t>
            </a:r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65423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Preliminary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11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1020" y="643309"/>
            <a:ext cx="4300512" cy="5114381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Solution Design</a:t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/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>-Most scripts are </a:t>
            </a:r>
            <a:r>
              <a:rPr lang="fr-FR" dirty="0" err="1" smtClean="0">
                <a:solidFill>
                  <a:schemeClr val="bg1"/>
                </a:solidFill>
              </a:rPr>
              <a:t>written</a:t>
            </a:r>
            <a:r>
              <a:rPr lang="fr-FR" dirty="0" smtClean="0">
                <a:solidFill>
                  <a:schemeClr val="bg1"/>
                </a:solidFill>
              </a:rPr>
              <a:t/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>-A </a:t>
            </a:r>
            <a:r>
              <a:rPr lang="fr-FR" dirty="0" err="1" smtClean="0">
                <a:solidFill>
                  <a:schemeClr val="bg1"/>
                </a:solidFill>
              </a:rPr>
              <a:t>siamese</a:t>
            </a:r>
            <a:r>
              <a:rPr lang="fr-FR" dirty="0" smtClean="0">
                <a:solidFill>
                  <a:schemeClr val="bg1"/>
                </a:solidFill>
              </a:rPr>
              <a:t> model </a:t>
            </a:r>
            <a:r>
              <a:rPr lang="fr-FR" dirty="0" err="1" smtClean="0">
                <a:solidFill>
                  <a:schemeClr val="bg1"/>
                </a:solidFill>
              </a:rPr>
              <a:t>is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already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trained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desig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604" y="0"/>
            <a:ext cx="2304102" cy="6858000"/>
          </a:xfrm>
          <a:prstGeom prst="rect">
            <a:avLst/>
          </a:prstGeom>
        </p:spPr>
      </p:pic>
      <p:pic>
        <p:nvPicPr>
          <p:cNvPr id="5" name="Image 4" descr="methodolog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352" y="0"/>
            <a:ext cx="4031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30749" y="2199050"/>
            <a:ext cx="8687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 err="1" smtClean="0">
                <a:solidFill>
                  <a:srgbClr val="FFFFFF"/>
                </a:solidFill>
              </a:rPr>
              <a:t>Thanks</a:t>
            </a:r>
            <a:r>
              <a:rPr lang="fr-FR" sz="7200" dirty="0" smtClean="0">
                <a:solidFill>
                  <a:srgbClr val="FFFFFF"/>
                </a:solidFill>
              </a:rPr>
              <a:t> for </a:t>
            </a:r>
            <a:r>
              <a:rPr lang="fr-FR" sz="7200" dirty="0" err="1" smtClean="0">
                <a:solidFill>
                  <a:srgbClr val="FFFFFF"/>
                </a:solidFill>
              </a:rPr>
              <a:t>your</a:t>
            </a:r>
            <a:r>
              <a:rPr lang="fr-FR" sz="7200" dirty="0" smtClean="0">
                <a:solidFill>
                  <a:srgbClr val="FFFFFF"/>
                </a:solidFill>
              </a:rPr>
              <a:t> time!</a:t>
            </a:r>
            <a:endParaRPr lang="fr-FR" sz="7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70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SUMMARY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600" b="1" dirty="0" smtClean="0"/>
              <a:t>I – Introduction</a:t>
            </a:r>
          </a:p>
          <a:p>
            <a:r>
              <a:rPr lang="fr-FR" sz="3600" b="1" dirty="0" smtClean="0"/>
              <a:t>II – </a:t>
            </a:r>
            <a:r>
              <a:rPr lang="fr-FR" sz="3600" b="1" dirty="0" err="1" smtClean="0"/>
              <a:t>Literature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Review</a:t>
            </a:r>
            <a:endParaRPr lang="fr-FR" sz="3600" b="1" dirty="0" smtClean="0"/>
          </a:p>
          <a:p>
            <a:r>
              <a:rPr lang="fr-FR" sz="3600" b="1" dirty="0" smtClean="0"/>
              <a:t>III – </a:t>
            </a:r>
            <a:r>
              <a:rPr lang="fr-FR" sz="3600" b="1" dirty="0" err="1" smtClean="0"/>
              <a:t>Methodology</a:t>
            </a:r>
            <a:endParaRPr lang="fr-FR" sz="3600" b="1" dirty="0" smtClean="0"/>
          </a:p>
          <a:p>
            <a:r>
              <a:rPr lang="fr-FR" sz="3600" b="1" dirty="0" smtClean="0"/>
              <a:t>IV – </a:t>
            </a:r>
            <a:r>
              <a:rPr lang="fr-FR" sz="3600" b="1" dirty="0" err="1" smtClean="0"/>
              <a:t>Preliminary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Results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9950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 dirty="0" smtClean="0"/>
              <a:t>Introduction</a:t>
            </a:r>
            <a:endParaRPr lang="fr-FR" sz="6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66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BACKGROUND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9231" y="2634226"/>
            <a:ext cx="8073408" cy="34030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b="1" dirty="0" err="1" smtClean="0"/>
              <a:t>After</a:t>
            </a:r>
            <a:r>
              <a:rPr lang="fr-FR" sz="2400" b="1" dirty="0" smtClean="0"/>
              <a:t> a crime, police </a:t>
            </a:r>
            <a:r>
              <a:rPr lang="fr-FR" sz="2400" b="1" dirty="0" err="1" smtClean="0"/>
              <a:t>may</a:t>
            </a:r>
            <a:r>
              <a:rPr lang="fr-FR" sz="2400" b="1" dirty="0" smtClean="0"/>
              <a:t> have to </a:t>
            </a:r>
            <a:r>
              <a:rPr lang="fr-FR" sz="2400" b="1" dirty="0" err="1" smtClean="0"/>
              <a:t>follow</a:t>
            </a:r>
            <a:r>
              <a:rPr lang="fr-FR" sz="2400" b="1" dirty="0" smtClean="0"/>
              <a:t> the </a:t>
            </a:r>
            <a:r>
              <a:rPr lang="fr-FR" sz="2400" b="1" dirty="0" err="1" smtClean="0"/>
              <a:t>path</a:t>
            </a:r>
            <a:r>
              <a:rPr lang="fr-FR" sz="2400" b="1" dirty="0" smtClean="0"/>
              <a:t> of the </a:t>
            </a:r>
            <a:r>
              <a:rPr lang="fr-FR" sz="2400" b="1" dirty="0" err="1" smtClean="0"/>
              <a:t>criminal</a:t>
            </a:r>
            <a:r>
              <a:rPr lang="fr-FR" sz="2400" b="1" dirty="0" smtClean="0"/>
              <a:t>.</a:t>
            </a:r>
          </a:p>
          <a:p>
            <a:pPr marL="0" indent="0">
              <a:buNone/>
            </a:pPr>
            <a:r>
              <a:rPr lang="fr-FR" sz="2400" b="1" dirty="0" smtClean="0"/>
              <a:t>		</a:t>
            </a:r>
            <a:r>
              <a:rPr lang="fr-FR" sz="2400" b="1" dirty="0" err="1" smtClean="0"/>
              <a:t>Difficulties</a:t>
            </a:r>
            <a:r>
              <a:rPr lang="fr-FR" sz="2400" b="1" dirty="0" smtClean="0"/>
              <a:t> : </a:t>
            </a:r>
            <a:r>
              <a:rPr lang="fr-FR" sz="2400" b="1" dirty="0" err="1" smtClean="0"/>
              <a:t>Too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many</a:t>
            </a:r>
            <a:r>
              <a:rPr lang="fr-FR" sz="2400" b="1" dirty="0" smtClean="0"/>
              <a:t> cameras</a:t>
            </a:r>
          </a:p>
          <a:p>
            <a:pPr marL="0" indent="0">
              <a:buNone/>
            </a:pPr>
            <a:r>
              <a:rPr lang="fr-FR" sz="2400" b="1" dirty="0"/>
              <a:t>	</a:t>
            </a:r>
            <a:r>
              <a:rPr lang="fr-FR" sz="2400" b="1" dirty="0" smtClean="0"/>
              <a:t>		         </a:t>
            </a:r>
            <a:r>
              <a:rPr lang="fr-FR" sz="2400" b="1" dirty="0" err="1" smtClean="0"/>
              <a:t>Low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quality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videos</a:t>
            </a:r>
            <a:endParaRPr lang="fr-FR" sz="2400" b="1" dirty="0" smtClean="0"/>
          </a:p>
          <a:p>
            <a:pPr marL="0" indent="0">
              <a:buNone/>
            </a:pPr>
            <a:r>
              <a:rPr lang="fr-FR" sz="2400" b="1" dirty="0"/>
              <a:t>	</a:t>
            </a:r>
            <a:r>
              <a:rPr lang="fr-FR" sz="2400" b="1" dirty="0" smtClean="0"/>
              <a:t>		        </a:t>
            </a:r>
            <a:r>
              <a:rPr lang="fr-FR" sz="2400" b="1" dirty="0"/>
              <a:t> </a:t>
            </a:r>
            <a:r>
              <a:rPr lang="fr-FR" sz="2400" b="1" dirty="0" err="1" smtClean="0"/>
              <a:t>Identify</a:t>
            </a:r>
            <a:r>
              <a:rPr lang="fr-FR" sz="2400" b="1" dirty="0" smtClean="0"/>
              <a:t> an </a:t>
            </a:r>
            <a:r>
              <a:rPr lang="fr-FR" sz="2400" b="1" dirty="0" err="1" smtClean="0"/>
              <a:t>individual</a:t>
            </a:r>
            <a:r>
              <a:rPr lang="fr-FR" sz="2400" b="1" dirty="0" smtClean="0"/>
              <a:t> in a </a:t>
            </a:r>
            <a:r>
              <a:rPr lang="fr-FR" sz="2400" b="1" dirty="0" err="1" smtClean="0"/>
              <a:t>crowd</a:t>
            </a:r>
            <a:endParaRPr lang="fr-FR" sz="2400" b="1" dirty="0"/>
          </a:p>
        </p:txBody>
      </p:sp>
      <p:pic>
        <p:nvPicPr>
          <p:cNvPr id="5" name="Image 4" descr="camera-1128388_960_720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25" r="90000">
                        <a14:foregroundMark x1="25990" y1="33047" x2="25990" y2="33047"/>
                        <a14:foregroundMark x1="17448" y1="40078" x2="17448" y2="40078"/>
                        <a14:foregroundMark x1="23750" y1="38828" x2="23750" y2="38828"/>
                        <a14:foregroundMark x1="26250" y1="38047" x2="26250" y2="38047"/>
                        <a14:foregroundMark x1="56823" y1="40938" x2="56823" y2="40938"/>
                        <a14:backgroundMark x1="33958" y1="20703" x2="33958" y2="20703"/>
                        <a14:backgroundMark x1="31458" y1="35547" x2="31458" y2="35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62" y="3559339"/>
            <a:ext cx="5584557" cy="372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4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BACKGROUND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2198" y="2634226"/>
            <a:ext cx="8861802" cy="34030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800" b="1" dirty="0" err="1" smtClean="0"/>
              <a:t>Expensive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process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requiring</a:t>
            </a:r>
            <a:r>
              <a:rPr lang="fr-FR" sz="2800" b="1" dirty="0" smtClean="0"/>
              <a:t> a </a:t>
            </a:r>
            <a:r>
              <a:rPr lang="fr-FR" sz="2800" b="1" dirty="0" err="1" smtClean="0"/>
              <a:t>great</a:t>
            </a:r>
            <a:r>
              <a:rPr lang="fr-FR" sz="2800" b="1" dirty="0" smtClean="0"/>
              <a:t> deal of </a:t>
            </a:r>
            <a:r>
              <a:rPr lang="fr-FR" sz="2800" b="1" dirty="0" err="1" smtClean="0"/>
              <a:t>human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resources</a:t>
            </a:r>
            <a:r>
              <a:rPr lang="fr-FR" sz="2800" b="1" dirty="0" smtClean="0"/>
              <a:t>.</a:t>
            </a:r>
          </a:p>
          <a:p>
            <a:pPr marL="0" indent="0">
              <a:buNone/>
            </a:pPr>
            <a:r>
              <a:rPr lang="fr-FR" sz="2800" b="1" dirty="0" smtClean="0"/>
              <a:t>		Solution:</a:t>
            </a:r>
          </a:p>
          <a:p>
            <a:pPr marL="0" indent="0">
              <a:buNone/>
            </a:pPr>
            <a:r>
              <a:rPr lang="fr-FR" sz="2800" b="1" dirty="0"/>
              <a:t>	</a:t>
            </a:r>
            <a:r>
              <a:rPr lang="fr-FR" sz="2800" b="1" dirty="0" smtClean="0"/>
              <a:t>			</a:t>
            </a:r>
            <a:r>
              <a:rPr lang="fr-FR" sz="2800" b="1" dirty="0" err="1" smtClean="0"/>
              <a:t>Automating</a:t>
            </a:r>
            <a:r>
              <a:rPr lang="fr-FR" sz="2800" b="1" dirty="0" smtClean="0"/>
              <a:t> </a:t>
            </a:r>
            <a:r>
              <a:rPr lang="fr-FR" sz="2800" b="1" dirty="0"/>
              <a:t>the face recognition </a:t>
            </a:r>
            <a:r>
              <a:rPr lang="fr-FR" sz="2800" b="1" dirty="0" smtClean="0"/>
              <a:t>		</a:t>
            </a:r>
            <a:r>
              <a:rPr lang="fr-FR" sz="2800" b="1" dirty="0"/>
              <a:t>	</a:t>
            </a:r>
            <a:r>
              <a:rPr lang="fr-FR" sz="2800" b="1" dirty="0" smtClean="0"/>
              <a:t>	</a:t>
            </a:r>
            <a:r>
              <a:rPr lang="fr-FR" sz="2800" b="1" dirty="0" err="1" smtClean="0"/>
              <a:t>process</a:t>
            </a:r>
            <a:r>
              <a:rPr lang="fr-FR" sz="2800" b="1" dirty="0" smtClean="0"/>
              <a:t> </a:t>
            </a:r>
            <a:r>
              <a:rPr lang="fr-FR" sz="2800" b="1" dirty="0"/>
              <a:t>in surveillance </a:t>
            </a:r>
            <a:r>
              <a:rPr lang="fr-FR" sz="2800" b="1" dirty="0" err="1" smtClean="0"/>
              <a:t>video</a:t>
            </a:r>
            <a:endParaRPr lang="fr-FR" sz="2800" b="1" dirty="0"/>
          </a:p>
          <a:p>
            <a:pPr marL="0" indent="0">
              <a:buNone/>
            </a:pPr>
            <a:r>
              <a:rPr lang="fr-FR" sz="2400" b="1" dirty="0" smtClean="0"/>
              <a:t> </a:t>
            </a:r>
            <a:endParaRPr lang="fr-FR" sz="2400" b="1" dirty="0"/>
          </a:p>
        </p:txBody>
      </p:sp>
      <p:pic>
        <p:nvPicPr>
          <p:cNvPr id="5" name="Image 4" descr="camera-1128388_960_720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25" r="90000">
                        <a14:foregroundMark x1="25990" y1="33047" x2="25990" y2="33047"/>
                        <a14:foregroundMark x1="17448" y1="40078" x2="17448" y2="40078"/>
                        <a14:foregroundMark x1="23750" y1="38828" x2="23750" y2="38828"/>
                        <a14:foregroundMark x1="26250" y1="38047" x2="26250" y2="38047"/>
                        <a14:foregroundMark x1="56823" y1="40938" x2="56823" y2="40938"/>
                        <a14:backgroundMark x1="33958" y1="20703" x2="33958" y2="20703"/>
                        <a14:backgroundMark x1="31458" y1="35547" x2="31458" y2="35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62" y="3559339"/>
            <a:ext cx="5584557" cy="372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Problem</a:t>
            </a:r>
            <a:r>
              <a:rPr lang="fr-FR" dirty="0" smtClean="0"/>
              <a:t> </a:t>
            </a:r>
            <a:r>
              <a:rPr lang="fr-FR" dirty="0" err="1" smtClean="0"/>
              <a:t>Statement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/>
          <a:lstStyle/>
          <a:p>
            <a:r>
              <a:rPr lang="fr-FR" b="1" dirty="0" smtClean="0"/>
              <a:t>Best </a:t>
            </a:r>
            <a:r>
              <a:rPr lang="fr-FR" b="1" dirty="0" err="1" smtClean="0"/>
              <a:t>results</a:t>
            </a:r>
            <a:r>
              <a:rPr lang="fr-FR" b="1" dirty="0" smtClean="0"/>
              <a:t> in face recognition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deep</a:t>
            </a:r>
            <a:r>
              <a:rPr lang="fr-FR" b="1" dirty="0" smtClean="0"/>
              <a:t> </a:t>
            </a:r>
            <a:r>
              <a:rPr lang="fr-FR" b="1" dirty="0" err="1" smtClean="0"/>
              <a:t>learning</a:t>
            </a:r>
            <a:r>
              <a:rPr lang="fr-FR" b="1" dirty="0" smtClean="0"/>
              <a:t>.</a:t>
            </a:r>
          </a:p>
          <a:p>
            <a:r>
              <a:rPr lang="fr-FR" b="1" dirty="0" err="1" smtClean="0"/>
              <a:t>FaceNet</a:t>
            </a:r>
            <a:r>
              <a:rPr lang="fr-FR" b="1" dirty="0" smtClean="0"/>
              <a:t> (2015) </a:t>
            </a:r>
            <a:r>
              <a:rPr lang="fr-FR" b="1" dirty="0" err="1" smtClean="0"/>
              <a:t>reaches</a:t>
            </a:r>
            <a:r>
              <a:rPr lang="fr-FR" b="1" dirty="0" smtClean="0"/>
              <a:t> a </a:t>
            </a:r>
            <a:r>
              <a:rPr lang="fr-FR" b="1" dirty="0"/>
              <a:t>99.63% </a:t>
            </a:r>
            <a:r>
              <a:rPr lang="fr-FR" b="1" dirty="0" err="1"/>
              <a:t>accuracy</a:t>
            </a:r>
            <a:r>
              <a:rPr lang="fr-FR" b="1" dirty="0"/>
              <a:t> </a:t>
            </a:r>
            <a:r>
              <a:rPr lang="fr-FR" b="1" dirty="0" err="1" smtClean="0"/>
              <a:t>on“</a:t>
            </a:r>
            <a:r>
              <a:rPr lang="fr-FR" b="1" dirty="0" err="1"/>
              <a:t>LFW</a:t>
            </a:r>
            <a:r>
              <a:rPr lang="fr-FR" b="1" dirty="0"/>
              <a:t>” </a:t>
            </a:r>
            <a:r>
              <a:rPr lang="fr-FR" b="1" dirty="0" err="1" smtClean="0"/>
              <a:t>dataset</a:t>
            </a:r>
            <a:r>
              <a:rPr lang="fr-FR" b="1" dirty="0" smtClean="0"/>
              <a:t> for identification.</a:t>
            </a:r>
          </a:p>
          <a:p>
            <a:r>
              <a:rPr lang="fr-FR" sz="2400" b="1" dirty="0" smtClean="0">
                <a:solidFill>
                  <a:srgbClr val="FF0000"/>
                </a:solidFill>
              </a:rPr>
              <a:t>Goal</a:t>
            </a:r>
            <a:r>
              <a:rPr lang="fr-FR" sz="2400" b="1" dirty="0" smtClean="0"/>
              <a:t>: to </a:t>
            </a:r>
            <a:r>
              <a:rPr lang="fr-FR" sz="2400" b="1" dirty="0" err="1"/>
              <a:t>build</a:t>
            </a:r>
            <a:r>
              <a:rPr lang="fr-FR" sz="2400" b="1" dirty="0"/>
              <a:t> a </a:t>
            </a:r>
            <a:r>
              <a:rPr lang="fr-FR" sz="2400" b="1" dirty="0" err="1"/>
              <a:t>deep</a:t>
            </a:r>
            <a:r>
              <a:rPr lang="fr-FR" sz="2400" b="1" dirty="0"/>
              <a:t> neural network for face recognition on surveillance </a:t>
            </a:r>
            <a:r>
              <a:rPr lang="fr-FR" sz="2400" b="1" dirty="0" err="1" smtClean="0"/>
              <a:t>videos</a:t>
            </a:r>
            <a:r>
              <a:rPr lang="fr-FR" sz="2400" b="1" dirty="0" smtClean="0"/>
              <a:t>. Model </a:t>
            </a:r>
            <a:r>
              <a:rPr lang="fr-FR" sz="2400" b="1" dirty="0" err="1" smtClean="0"/>
              <a:t>based</a:t>
            </a:r>
            <a:r>
              <a:rPr lang="fr-FR" sz="2400" b="1" dirty="0" smtClean="0"/>
              <a:t> </a:t>
            </a:r>
            <a:r>
              <a:rPr lang="fr-FR" sz="2400" b="1" dirty="0"/>
              <a:t>on the </a:t>
            </a:r>
            <a:r>
              <a:rPr lang="fr-FR" sz="2400" b="1" dirty="0" err="1" smtClean="0"/>
              <a:t>latest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deep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learning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algorithms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328298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Objectives 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8132" y="2493106"/>
            <a:ext cx="8214507" cy="3544158"/>
          </a:xfrm>
        </p:spPr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database</a:t>
            </a:r>
            <a:r>
              <a:rPr lang="fr-FR" dirty="0" smtClean="0"/>
              <a:t> </a:t>
            </a:r>
            <a:r>
              <a:rPr lang="fr-FR" dirty="0" err="1"/>
              <a:t>contains</a:t>
            </a:r>
            <a:r>
              <a:rPr lang="fr-FR" dirty="0"/>
              <a:t> </a:t>
            </a:r>
            <a:r>
              <a:rPr lang="fr-FR" dirty="0" err="1"/>
              <a:t>recorded</a:t>
            </a:r>
            <a:r>
              <a:rPr lang="fr-FR" dirty="0"/>
              <a:t> </a:t>
            </a:r>
            <a:r>
              <a:rPr lang="fr-FR" dirty="0" err="1"/>
              <a:t>videos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surveillance camera network </a:t>
            </a:r>
            <a:r>
              <a:rPr lang="fr-FR" dirty="0" err="1"/>
              <a:t>at</a:t>
            </a:r>
            <a:r>
              <a:rPr lang="fr-FR" dirty="0"/>
              <a:t> the MBK shopping </a:t>
            </a:r>
            <a:r>
              <a:rPr lang="fr-FR" dirty="0" err="1"/>
              <a:t>mall</a:t>
            </a:r>
            <a:r>
              <a:rPr lang="fr-FR" dirty="0"/>
              <a:t> in Bangkok. </a:t>
            </a:r>
          </a:p>
          <a:p>
            <a:endParaRPr lang="fr-FR" dirty="0"/>
          </a:p>
        </p:txBody>
      </p:sp>
      <p:pic>
        <p:nvPicPr>
          <p:cNvPr id="5" name="Image 4" descr="databas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34" y="3426572"/>
            <a:ext cx="6008465" cy="337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9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Literature</a:t>
            </a:r>
            <a:r>
              <a:rPr lang="fr-FR" dirty="0" smtClean="0"/>
              <a:t> </a:t>
            </a:r>
            <a:r>
              <a:rPr lang="fr-FR" dirty="0" err="1" smtClean="0"/>
              <a:t>Review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681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ès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Genèse.thmx</Template>
  <TotalTime>1852</TotalTime>
  <Words>625</Words>
  <Application>Microsoft Macintosh PowerPoint</Application>
  <PresentationFormat>Présentation à l'écran (4:3)</PresentationFormat>
  <Paragraphs>87</Paragraphs>
  <Slides>29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0" baseType="lpstr">
      <vt:lpstr>Genèse</vt:lpstr>
      <vt:lpstr>RESEARCH PRESENTATION</vt:lpstr>
      <vt:lpstr>PROPOSAL</vt:lpstr>
      <vt:lpstr>SUMMARY</vt:lpstr>
      <vt:lpstr>Introduction</vt:lpstr>
      <vt:lpstr>BACKGROUND</vt:lpstr>
      <vt:lpstr>BACKGROUND</vt:lpstr>
      <vt:lpstr>Problem Statement</vt:lpstr>
      <vt:lpstr>Objectives  </vt:lpstr>
      <vt:lpstr>Literature Review</vt:lpstr>
      <vt:lpstr>Deep Learning</vt:lpstr>
      <vt:lpstr>Convolutional Networks</vt:lpstr>
      <vt:lpstr>Convolutional Networks</vt:lpstr>
      <vt:lpstr>Convolutional Networks</vt:lpstr>
      <vt:lpstr>Convolutional Networks</vt:lpstr>
      <vt:lpstr>DL for face recognition: Two main methodologies</vt:lpstr>
      <vt:lpstr>Recognition by person identification</vt:lpstr>
      <vt:lpstr>Recognition by comparison </vt:lpstr>
      <vt:lpstr>Methodology</vt:lpstr>
      <vt:lpstr>Design of the final product</vt:lpstr>
      <vt:lpstr>Solution Design</vt:lpstr>
      <vt:lpstr>Database</vt:lpstr>
      <vt:lpstr>Raw Database of faces</vt:lpstr>
      <vt:lpstr>Caffe</vt:lpstr>
      <vt:lpstr>Models</vt:lpstr>
      <vt:lpstr>Training and Testing files</vt:lpstr>
      <vt:lpstr>Output &amp; Testing</vt:lpstr>
      <vt:lpstr>Preliminary Results</vt:lpstr>
      <vt:lpstr>Solution Design  -Most scripts are written -A siamese model is already trained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DEFENSE PROPOSAL</dc:title>
  <dc:creator>Paul-Darius Sarmadi</dc:creator>
  <cp:lastModifiedBy>Paul-Darius Sarmadi</cp:lastModifiedBy>
  <cp:revision>36</cp:revision>
  <dcterms:created xsi:type="dcterms:W3CDTF">2016-03-19T10:54:19Z</dcterms:created>
  <dcterms:modified xsi:type="dcterms:W3CDTF">2016-05-08T15:09:42Z</dcterms:modified>
</cp:coreProperties>
</file>